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2" r:id="rId4"/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Jule Brenningmeye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01T12:46:34.950">
    <p:pos x="340" y="1480"/>
    <p:text>fasta, fa : generic FASTA (any generic fasta file)
fna: FASTA nucleic acid (used generically to specify nucleic acids)
ffn: FASTA nucleotide of gene regions (contains coding regions for a genome.)
faa: FASTA amino acid (contains amino acid sequences)
frn: FASTA non-coding RNA (contains non-coding RNA regions for a genome, in DNA alphabet e.g. tRNA, rRNA)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6-17T23:13:48.694">
    <p:pos x="6000" y="0"/>
    <p:text>can I leave out the grey parts?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" name="Google Shape;5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n"/>
          <p:cNvSpPr txBox="1"/>
          <p:nvPr>
            <p:ph idx="4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n"/>
          <p:cNvSpPr txBox="1"/>
          <p:nvPr>
            <p:ph idx="5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oxHuUdYLA7E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3513d70a4_0_1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43" name="Google Shape;143;g133513d70a4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3513d70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33513d70a4_0_12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3513d70a4_0_2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55" name="Google Shape;155;g133513d70a4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33513d70a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133513d70a4_0_22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05b4f37e5_0_8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75" name="Google Shape;175;g1305b4f37e5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05b4f37e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305b4f37e5_0_8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01819abce_0_2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89" name="Google Shape;189;g1301819abce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301819ab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Then lets talk about local and </a:t>
            </a:r>
            <a:r>
              <a:rPr lang="en-US" sz="1200"/>
              <a:t>global</a:t>
            </a:r>
            <a:r>
              <a:rPr lang="en-US" sz="1200"/>
              <a:t> alignment now. Alignments are used to compare two sequences </a:t>
            </a:r>
            <a:r>
              <a:rPr lang="en-US" sz="1200"/>
              <a:t>and</a:t>
            </a:r>
            <a:r>
              <a:rPr lang="en-US" sz="1200"/>
              <a:t> give back a score which indicates the compatibility between aligned sequences and highly compatible sequences should be given positive scores, and incompatible ones should be given negative scores. Global alignments …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</a:rPr>
              <a:t>in general global alignment is more suitable for close related sequences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Therefore and in general global alignment is more suitable for close related sequences.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local alignment is more suitable for divergent or distantly related sequences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Problem: When similarity limited only to a domain of sequence -&gt; misalignment of related fragments with unrelated part -&gt; score maybe does not recognize any similarity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1" name="Google Shape;191;g1301819abce_0_2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353fb7a178_0_3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98" name="Google Shape;198;g1353fb7a178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53fb7a17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Here you can see, our code to get the global alignment. And first I will explain it to you on an </a:t>
            </a:r>
            <a:r>
              <a:rPr lang="en-US" sz="1300"/>
              <a:t>example</a:t>
            </a:r>
            <a:r>
              <a:rPr lang="en-US" sz="1300"/>
              <a:t> DNA-Sequence. The modul pairwise2 provides functions to get global alignments between two sequences and the modul align contains all the </a:t>
            </a:r>
            <a:r>
              <a:rPr lang="en-US" sz="1300">
                <a:solidFill>
                  <a:schemeClr val="dk1"/>
                </a:solidFill>
              </a:rPr>
              <a:t>different alignment functions.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When doing alignments, you can specify the match score, </a:t>
            </a:r>
            <a:r>
              <a:rPr lang="en-US" sz="1300">
                <a:solidFill>
                  <a:schemeClr val="dk1"/>
                </a:solidFill>
              </a:rPr>
              <a:t>mismatch score</a:t>
            </a:r>
            <a:r>
              <a:rPr lang="en-US" sz="1300"/>
              <a:t> and gap penalties.</a:t>
            </a:r>
            <a:r>
              <a:rPr lang="en-US" sz="1300"/>
              <a:t> This has an effect on the score, but also on how the sequences align to each other.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To tell python how we want to set our parameters we use globalXX . Global says that it is a global alignment and the first X means that our match-score is 1 and the mismatch-score is 0 and the second letter is for the gap penalty, which is in this case X and indicates that the gap penalty is 0.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For a nice printout, we use the format_alignment method.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Our code returns all Alignments with the highest score. In this case the highest score that can be achieved is 4.</a:t>
            </a:r>
            <a:endParaRPr sz="1300"/>
          </a:p>
        </p:txBody>
      </p:sp>
      <p:sp>
        <p:nvSpPr>
          <p:cNvPr id="200" name="Google Shape;200;g1353fb7a178_0_38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353fb7a178_0_5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14" name="Google Shape;214;g1353fb7a178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53fb7a17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gap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 → means we can set the parameters by writing them in the following braces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s→ means we have gap penalty (extend) and open gap and have to define them asa well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 → means we define the scoring-matrix first and write the matrix which should be used in the braces </a:t>
            </a:r>
            <a:endParaRPr/>
          </a:p>
        </p:txBody>
      </p:sp>
      <p:sp>
        <p:nvSpPr>
          <p:cNvPr id="216" name="Google Shape;216;g1353fb7a178_0_55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3568021ab_0_2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28" name="Google Shape;228;g133568021ab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33568021a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Point accepted mutation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PAM250 -&gt; 20% identity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PAM30 -&gt; 75% identity</a:t>
            </a:r>
            <a:endParaRPr/>
          </a:p>
        </p:txBody>
      </p:sp>
      <p:sp>
        <p:nvSpPr>
          <p:cNvPr id="230" name="Google Shape;230;g133568021ab_0_22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3503feea93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42" name="Google Shape;242;g13503feea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3503feea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evolutionary selection pressure exerted on protein sequence </a:t>
            </a:r>
            <a:endParaRPr/>
          </a:p>
        </p:txBody>
      </p:sp>
      <p:sp>
        <p:nvSpPr>
          <p:cNvPr id="244" name="Google Shape;244;g13503feea93_0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33568021ab_0_2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52" name="Google Shape;252;g133568021ab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3568021ab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33568021ab_0_29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fe81d2b24_0_3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61" name="Google Shape;261;g11fe81d2b24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fe81d2b2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11fe81d2b24_0_35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3408b4cd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 describing the diversity of sequences</a:t>
            </a:r>
            <a:endParaRPr/>
          </a:p>
        </p:txBody>
      </p:sp>
      <p:sp>
        <p:nvSpPr>
          <p:cNvPr id="59" name="Google Shape;59;g13408b4cdff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3568021ab_1_2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74" name="Google Shape;274;g133568021ab_1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33568021a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33568021ab_1_2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33568021ab_1_6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84" name="Google Shape;284;g133568021ab_1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3568021a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86" name="Google Shape;286;g133568021ab_1_61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568021ab_1_1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294" name="Google Shape;294;g133568021ab_1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3568021ab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33568021ab_1_11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33568021ab_1_33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03" name="Google Shape;303;g133568021ab_1_3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33568021ab_1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5" name="Google Shape;305;g133568021ab_1_334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f8dbc32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12f8dbc3298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1ff99c26da_0_1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27" name="Google Shape;327;g11ff99c26da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ff99c26d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1ff99c26da_0_1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5531efd6c_8_14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36" name="Google Shape;336;g135531efd6c_8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5531efd6c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35531efd6c_8_14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408b4cdff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54" name="Google Shape;354;g13408b4cdf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408b4c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g13408b4cdff_0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387a8e41d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63" name="Google Shape;363;g13387a8e41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3387a8e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13387a8e41d_0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05b4f37e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305b4f37e5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53fb7a178_0_4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73" name="Google Shape;373;g1353fb7a178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53fb7a1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Here you can see the exact same alignments, just with different scores. Because we increased the points for a match and decreased the points for a mismatch. Because the mismatch has minus points only gaps are used. </a:t>
            </a:r>
            <a:endParaRPr/>
          </a:p>
        </p:txBody>
      </p:sp>
      <p:sp>
        <p:nvSpPr>
          <p:cNvPr id="375" name="Google Shape;375;g1353fb7a178_0_46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35708555a1_0_73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84" name="Google Shape;384;g135708555a1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5708555a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hlinkClick r:id="rId2"/>
              </a:rPr>
              <a:t>https://www.youtube.com/watch?v=oxHuUdYLA7E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m→ we can give our own numbers for match and mismatch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d→get the scores from a dictonary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c→ get the scores from a callback funktion</a:t>
            </a:r>
            <a:endParaRPr sz="1200"/>
          </a:p>
        </p:txBody>
      </p:sp>
      <p:sp>
        <p:nvSpPr>
          <p:cNvPr id="386" name="Google Shape;386;g135708555a1_0_73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35708555a1_0_8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393" name="Google Shape;393;g135708555a1_0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5708555a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35708555a1_0_82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35708555a1_0_6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02" name="Google Shape;402;g135708555a1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5708555a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135708555a1_0_66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301819abce_0_1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10" name="Google Shape;410;g1301819abce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301819abc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1301819abce_0_11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03013cb7c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19" name="Google Shape;419;g1303013cb7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303013cb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303013cb7c_0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fe81d2b24_0_8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28" name="Google Shape;428;g11fe81d2b24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1fe81d2b2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-</a:t>
            </a:r>
            <a:r>
              <a:rPr lang="en-US" sz="1400">
                <a:solidFill>
                  <a:schemeClr val="dk1"/>
                </a:solidFill>
              </a:rPr>
              <a:t>&gt; can read various file formats</a:t>
            </a:r>
            <a:endParaRPr/>
          </a:p>
        </p:txBody>
      </p:sp>
      <p:sp>
        <p:nvSpPr>
          <p:cNvPr id="430" name="Google Shape;430;g11fe81d2b24_0_8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3568021ab_0_1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44" name="Google Shape;444;g133568021ab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3568021a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BLOSUM matrices are based on local alignments.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Point accepted mutation -&gt; replacement of one singele as (likelihood of as row being replaced with as (column))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PAM250 -&gt; 20% identity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1"/>
                </a:solidFill>
              </a:rPr>
              <a:t>PAM30 -&gt; 75% identit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133568021ab_0_1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1fe81d2b24_0_2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62" name="Google Shape;462;g11fe81d2b24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fe81d2b2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11fe81d2b24_0_2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01819abce_0_3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71" name="Google Shape;471;g1301819abce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1301819abc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1301819abce_0_35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35708555a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35708555a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301819abce_0_2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82" name="Google Shape;482;g1301819abc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301819abc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301819abce_0_2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301819abce_0_59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491" name="Google Shape;491;g1301819abce_0_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01819abc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1301819abce_0_59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33568021ab_1_152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500" name="Google Shape;500;g133568021ab_1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33568021ab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33568021ab_1_152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33568021ab_1_18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510" name="Google Shape;510;g133568021ab_1_1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33568021ab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33568021ab_1_18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2dfdeddfcc_1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520" name="Google Shape;520;g12dfdeddfc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2dfdeddfc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12dfdeddfcc_1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01819abce_0_45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529" name="Google Shape;529;g1301819abce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301819abc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1301819abce_0_45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301819abce_0_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538" name="Google Shape;538;g1301819abc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1301819ab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301819abce_0_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33513d70a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133513d70a4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305b4f37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305b4f37e5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1baac6a1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11baac6a1f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33568021ab_1_370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04" name="Google Shape;104;g133568021ab_1_3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33568021ab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https://en.wikipedia.org/wiki/Biopython</a:t>
            </a:r>
            <a:endParaRPr/>
          </a:p>
        </p:txBody>
      </p:sp>
      <p:sp>
        <p:nvSpPr>
          <p:cNvPr id="106" name="Google Shape;106;g133568021ab_1_370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353fb7a178_0_7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14" name="Google Shape;114;g1353fb7a17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353fb7a1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353fb7a178_0_7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53fb7a178_0_16:notes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sp>
        <p:nvSpPr>
          <p:cNvPr id="131" name="Google Shape;131;g1353fb7a178_0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353fb7a17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After we read in our sequences and saved them as a list, we can select single sequences or subsequences and manipulate them.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/>
              <a:t>Therefore we first select our first sequence from the list</a:t>
            </a:r>
            <a:endParaRPr sz="1400"/>
          </a:p>
        </p:txBody>
      </p:sp>
      <p:sp>
        <p:nvSpPr>
          <p:cNvPr id="133" name="Google Shape;133;g1353fb7a178_0_16:notes"/>
          <p:cNvSpPr txBox="1"/>
          <p:nvPr>
            <p:ph idx="3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 txBox="1"/>
          <p:nvPr>
            <p:ph type="ctrTitle"/>
          </p:nvPr>
        </p:nvSpPr>
        <p:spPr>
          <a:xfrm>
            <a:off x="539750" y="4910137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539750" y="5659437"/>
            <a:ext cx="8061325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22" name="Google Shape;22;p2"/>
          <p:cNvCxnSpPr/>
          <p:nvPr/>
        </p:nvCxnSpPr>
        <p:spPr>
          <a:xfrm>
            <a:off x="539750" y="6135687"/>
            <a:ext cx="8061325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23" name="Google Shape;2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0487" y="539750"/>
            <a:ext cx="2160587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86042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539750" y="6372225"/>
            <a:ext cx="66246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539750" y="6557962"/>
            <a:ext cx="66246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1pPr>
            <a:lvl2pPr indent="0" lvl="1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2pPr>
            <a:lvl3pPr indent="0" lvl="2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3pPr>
            <a:lvl4pPr indent="0" lvl="3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4pPr>
            <a:lvl5pPr indent="0" lvl="4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5pPr>
            <a:lvl6pPr indent="0" lvl="5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6pPr>
            <a:lvl7pPr indent="0" lvl="6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7pPr>
            <a:lvl8pPr indent="0" lvl="7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8pPr>
            <a:lvl9pPr indent="0" lvl="8"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539750" y="4910137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539750" y="5659437"/>
            <a:ext cx="8061300" cy="279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lvl="2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cxnSp>
        <p:nvCxnSpPr>
          <p:cNvPr id="42" name="Google Shape;42;p5"/>
          <p:cNvCxnSpPr/>
          <p:nvPr/>
        </p:nvCxnSpPr>
        <p:spPr>
          <a:xfrm>
            <a:off x="539750" y="6135687"/>
            <a:ext cx="8061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40487" y="539750"/>
            <a:ext cx="2160587" cy="12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286000"/>
            <a:ext cx="860425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indent="-342900" lvl="2" marL="1371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539750" y="6557962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jpg"/><Relationship Id="rId2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2650" y="539750"/>
            <a:ext cx="1368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1" type="ftr"/>
          </p:nvPr>
        </p:nvSpPr>
        <p:spPr>
          <a:xfrm>
            <a:off x="539750" y="6372225"/>
            <a:ext cx="66246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539750" y="6557962"/>
            <a:ext cx="6624637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Seite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7" name="Google Shape;17;p1"/>
          <p:cNvSpPr txBox="1"/>
          <p:nvPr/>
        </p:nvSpPr>
        <p:spPr>
          <a:xfrm>
            <a:off x="7232650" y="6278562"/>
            <a:ext cx="1366837" cy="4318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Dezentrales Logo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  <a:endParaRPr/>
          </a:p>
        </p:txBody>
      </p:sp>
      <p:pic>
        <p:nvPicPr>
          <p:cNvPr id="18" name="Google Shape;18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9750"/>
            <a:ext cx="6950075" cy="762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»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4" name="Google Shape;34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232650" y="539750"/>
            <a:ext cx="13684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 txBox="1"/>
          <p:nvPr>
            <p:ph idx="11" type="ftr"/>
          </p:nvPr>
        </p:nvSpPr>
        <p:spPr>
          <a:xfrm>
            <a:off x="539750" y="6372225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539750" y="6557962"/>
            <a:ext cx="6624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  <a:defRPr b="0" i="0" sz="10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Seite </a:t>
            </a: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7232650" y="6278562"/>
            <a:ext cx="1366800" cy="431700"/>
          </a:xfrm>
          <a:prstGeom prst="rect">
            <a:avLst/>
          </a:prstGeom>
          <a:solidFill>
            <a:srgbClr val="C0C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Dezentrales Logo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optional</a:t>
            </a:r>
            <a:endParaRPr/>
          </a:p>
        </p:txBody>
      </p:sp>
      <p:pic>
        <p:nvPicPr>
          <p:cNvPr id="38" name="Google Shape;3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39750"/>
            <a:ext cx="6950076" cy="762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kxWJ3HraV5L_xpe0GtRzxe08ViDca8Md/view" TargetMode="External"/><Relationship Id="rId4" Type="http://schemas.openxmlformats.org/officeDocument/2006/relationships/image" Target="../media/image2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Relationship Id="rId7" Type="http://schemas.openxmlformats.org/officeDocument/2006/relationships/image" Target="../media/image15.png"/><Relationship Id="rId8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marald44/GeoBT" TargetMode="External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biopython.org/wiki/Documentation" TargetMode="External"/><Relationship Id="rId4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.xml"/><Relationship Id="rId4" Type="http://schemas.openxmlformats.org/officeDocument/2006/relationships/hyperlink" Target="https://www.researchgate.net/profile/Jaap-Heringa/publication/227990138_Sequence_Similarity/links/5b5685470f7e9b240f0137eb/Sequence-Similarity.pdf?origin=publication_detail" TargetMode="External"/><Relationship Id="rId5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biopython.org/docs/1.75/api/Bio.pairwise2.html" TargetMode="External"/><Relationship Id="rId4" Type="http://schemas.openxmlformats.org/officeDocument/2006/relationships/hyperlink" Target="https://biopython.org/docs/1.76/api/Bio.SubsMat.html" TargetMode="External"/><Relationship Id="rId5" Type="http://schemas.openxmlformats.org/officeDocument/2006/relationships/hyperlink" Target="https://www.sciencedirect.com/science/article/pii/S001457930203123X" TargetMode="External"/><Relationship Id="rId6" Type="http://schemas.openxmlformats.org/officeDocument/2006/relationships/image" Target="../media/image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jp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hyperlink" Target="http://drive.google.com/file/d/1SthVMm8FKxBJR2lmOJlxOD6qr0AZ3ix2/view" TargetMode="External"/><Relationship Id="rId5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1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pubmed.ncbi.nlm.nih.gov/16116419/" TargetMode="External"/><Relationship Id="rId4" Type="http://schemas.openxmlformats.org/officeDocument/2006/relationships/image" Target="../media/image1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jpg"/><Relationship Id="rId4" Type="http://schemas.openxmlformats.org/officeDocument/2006/relationships/image" Target="../media/image43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15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type="ctrTitle"/>
          </p:nvPr>
        </p:nvSpPr>
        <p:spPr>
          <a:xfrm>
            <a:off x="539750" y="4910137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Python sequence work and alignments (Biopython)</a:t>
            </a:r>
            <a:endParaRPr/>
          </a:p>
        </p:txBody>
      </p:sp>
      <p:sp>
        <p:nvSpPr>
          <p:cNvPr id="56" name="Google Shape;56;p7"/>
          <p:cNvSpPr txBox="1"/>
          <p:nvPr>
            <p:ph idx="1" type="subTitle"/>
          </p:nvPr>
        </p:nvSpPr>
        <p:spPr>
          <a:xfrm>
            <a:off x="539750" y="5659437"/>
            <a:ext cx="8061325" cy="279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Sonja Beck, </a:t>
            </a:r>
            <a:r>
              <a:rPr lang="en-US">
                <a:solidFill>
                  <a:schemeClr val="accent1"/>
                </a:solidFill>
              </a:rPr>
              <a:t>Jule Brenningmeyer</a:t>
            </a:r>
            <a:r>
              <a:rPr lang="en-US">
                <a:solidFill>
                  <a:schemeClr val="accent1"/>
                </a:solidFill>
              </a:rPr>
              <a:t> und Maral Demirseçen</a:t>
            </a:r>
            <a:r>
              <a:rPr b="0" i="0" lang="en-US" sz="1400" u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| </a:t>
            </a:r>
            <a:r>
              <a:rPr lang="en-US">
                <a:solidFill>
                  <a:schemeClr val="accent1"/>
                </a:solidFill>
              </a:rPr>
              <a:t>Geobiotechnologie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anipulate</a:t>
            </a:r>
            <a:endParaRPr/>
          </a:p>
        </p:txBody>
      </p:sp>
      <p:pic>
        <p:nvPicPr>
          <p:cNvPr id="148" name="Google Shape;14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7975"/>
            <a:ext cx="8839199" cy="126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83969"/>
            <a:ext cx="8839199" cy="170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48975" y="3796400"/>
            <a:ext cx="8988900" cy="1959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6"/>
          <p:cNvSpPr/>
          <p:nvPr/>
        </p:nvSpPr>
        <p:spPr>
          <a:xfrm>
            <a:off x="152400" y="4965850"/>
            <a:ext cx="372600" cy="156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</a:t>
            </a:r>
            <a:r>
              <a:rPr lang="en-US"/>
              <a:t>anipulate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7975"/>
            <a:ext cx="8839199" cy="126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83969"/>
            <a:ext cx="7755318" cy="20857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7"/>
          <p:cNvSpPr/>
          <p:nvPr/>
        </p:nvSpPr>
        <p:spPr>
          <a:xfrm>
            <a:off x="48975" y="3796400"/>
            <a:ext cx="8988900" cy="2251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/>
          <p:nvPr/>
        </p:nvSpPr>
        <p:spPr>
          <a:xfrm>
            <a:off x="309775" y="52926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7"/>
          <p:cNvSpPr/>
          <p:nvPr/>
        </p:nvSpPr>
        <p:spPr>
          <a:xfrm>
            <a:off x="671175" y="52926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7"/>
          <p:cNvSpPr/>
          <p:nvPr/>
        </p:nvSpPr>
        <p:spPr>
          <a:xfrm>
            <a:off x="1100800" y="52926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>
            <a:off x="1406125" y="52926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/>
          <p:nvPr/>
        </p:nvSpPr>
        <p:spPr>
          <a:xfrm>
            <a:off x="4517100" y="5292600"/>
            <a:ext cx="181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7"/>
          <p:cNvSpPr/>
          <p:nvPr/>
        </p:nvSpPr>
        <p:spPr>
          <a:xfrm>
            <a:off x="1346800" y="5566025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7"/>
          <p:cNvSpPr/>
          <p:nvPr/>
        </p:nvSpPr>
        <p:spPr>
          <a:xfrm>
            <a:off x="4218875" y="5566025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2939925" y="54180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3244725" y="5418000"/>
            <a:ext cx="109800" cy="125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 txBox="1"/>
          <p:nvPr>
            <p:ph type="title"/>
          </p:nvPr>
        </p:nvSpPr>
        <p:spPr>
          <a:xfrm>
            <a:off x="539750" y="1717675"/>
            <a:ext cx="8061300" cy="7389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</a:t>
            </a:r>
            <a:r>
              <a:rPr lang="en-US"/>
              <a:t>umber downloaded sequences, average length, length distribution</a:t>
            </a:r>
            <a:endParaRPr/>
          </a:p>
        </p:txBody>
      </p:sp>
      <p:pic>
        <p:nvPicPr>
          <p:cNvPr id="180" name="Google Shape;1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000" y="2608975"/>
            <a:ext cx="5379483" cy="410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5150" y="3607400"/>
            <a:ext cx="4736450" cy="31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/>
          <p:nvPr/>
        </p:nvSpPr>
        <p:spPr>
          <a:xfrm>
            <a:off x="345050" y="4943625"/>
            <a:ext cx="800100" cy="16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345050" y="4410225"/>
            <a:ext cx="1188000" cy="16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599925" y="6391425"/>
            <a:ext cx="597300" cy="16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599925" y="3687450"/>
            <a:ext cx="1252200" cy="164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Local vs global alignment </a:t>
            </a:r>
            <a:endParaRPr/>
          </a:p>
        </p:txBody>
      </p:sp>
      <p:sp>
        <p:nvSpPr>
          <p:cNvPr id="194" name="Google Shape;194;p19"/>
          <p:cNvSpPr txBox="1"/>
          <p:nvPr>
            <p:ph idx="1" type="body"/>
          </p:nvPr>
        </p:nvSpPr>
        <p:spPr>
          <a:xfrm>
            <a:off x="539750" y="24257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Global alignment (Needleman and Wunsch (1970)):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alignment over the full length of both sequences (when two sequences have similar or roughly the same length) 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not much information about the relationship about two sequences available: Local alignment (Smith and Waterman (1981)) with Smith-Waterman Algorithm (small modification of DP)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selection of best scoring subsequence from each sequence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Alignments</a:t>
            </a:r>
            <a:endParaRPr/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239375"/>
            <a:ext cx="4447193" cy="4466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6214425" y="3863175"/>
            <a:ext cx="1728900" cy="831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b="1" lang="en-US"/>
              <a:t> → </a:t>
            </a:r>
            <a:r>
              <a:rPr lang="en-US"/>
              <a:t>match:		</a:t>
            </a:r>
            <a:r>
              <a:rPr b="1" lang="en-US"/>
              <a:t>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ᐧ</a:t>
            </a:r>
            <a:r>
              <a:rPr lang="en-US"/>
              <a:t> → mismatch:	</a:t>
            </a:r>
            <a:r>
              <a:rPr b="1" lang="en-US"/>
              <a:t>0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 </a:t>
            </a:r>
            <a:r>
              <a:rPr lang="en-US"/>
              <a:t>→ gap-penalty:</a:t>
            </a:r>
            <a:r>
              <a:rPr b="1" lang="en-US"/>
              <a:t>	0</a:t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>
            <a:off x="1286125" y="2626250"/>
            <a:ext cx="2053200" cy="2439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20"/>
          <p:cNvCxnSpPr/>
          <p:nvPr/>
        </p:nvCxnSpPr>
        <p:spPr>
          <a:xfrm flipH="1">
            <a:off x="2700347" y="1680142"/>
            <a:ext cx="1294500" cy="799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8" name="Google Shape;208;p20"/>
          <p:cNvSpPr txBox="1"/>
          <p:nvPr/>
        </p:nvSpPr>
        <p:spPr>
          <a:xfrm>
            <a:off x="3968450" y="1344550"/>
            <a:ext cx="49368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Bio.pairwise2</a:t>
            </a:r>
            <a:r>
              <a:rPr lang="en-US">
                <a:solidFill>
                  <a:schemeClr val="dk1"/>
                </a:solidFill>
              </a:rPr>
              <a:t> module for pairwise sequence alignment using dynamic programming algorithm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 object </a:t>
            </a:r>
            <a:r>
              <a:rPr b="1" lang="en-US">
                <a:solidFill>
                  <a:schemeClr val="dk1"/>
                </a:solidFill>
              </a:rPr>
              <a:t>align </a:t>
            </a:r>
            <a:r>
              <a:rPr lang="en-US">
                <a:solidFill>
                  <a:schemeClr val="dk1"/>
                </a:solidFill>
              </a:rPr>
              <a:t>contains all different alignment functions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2221125" y="3035200"/>
            <a:ext cx="1359000" cy="383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0"/>
          <p:cNvCxnSpPr/>
          <p:nvPr/>
        </p:nvCxnSpPr>
        <p:spPr>
          <a:xfrm flipH="1">
            <a:off x="3477425" y="2926575"/>
            <a:ext cx="1911000" cy="139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0"/>
          <p:cNvSpPr txBox="1"/>
          <p:nvPr/>
        </p:nvSpPr>
        <p:spPr>
          <a:xfrm>
            <a:off x="5228300" y="2513850"/>
            <a:ext cx="34581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format_alignment </a:t>
            </a:r>
            <a:r>
              <a:rPr lang="en-US">
                <a:solidFill>
                  <a:schemeClr val="dk1"/>
                </a:solidFill>
              </a:rPr>
              <a:t>shows aligned parts of the sequences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lignments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39375"/>
            <a:ext cx="8839202" cy="198016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/>
        </p:nvSpPr>
        <p:spPr>
          <a:xfrm>
            <a:off x="6290625" y="2796375"/>
            <a:ext cx="1728900" cy="10467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b="1" lang="en-US"/>
              <a:t> → </a:t>
            </a:r>
            <a:r>
              <a:rPr lang="en-US"/>
              <a:t>match:		</a:t>
            </a:r>
            <a:r>
              <a:rPr b="1" lang="en-US"/>
              <a:t>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ᐧ</a:t>
            </a:r>
            <a:r>
              <a:rPr lang="en-US"/>
              <a:t> → mismatch:	</a:t>
            </a:r>
            <a:r>
              <a:rPr b="1" lang="en-US"/>
              <a:t>-1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 </a:t>
            </a:r>
            <a:r>
              <a:rPr lang="en-US"/>
              <a:t>→ gap-penalty:</a:t>
            </a:r>
            <a:r>
              <a:rPr b="1" lang="en-US"/>
              <a:t>	-1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 gap:		</a:t>
            </a:r>
            <a:r>
              <a:rPr b="1" lang="en-US"/>
              <a:t>-2</a:t>
            </a:r>
            <a:endParaRPr b="1"/>
          </a:p>
        </p:txBody>
      </p:sp>
      <p:sp>
        <p:nvSpPr>
          <p:cNvPr id="222" name="Google Shape;222;p21"/>
          <p:cNvSpPr/>
          <p:nvPr/>
        </p:nvSpPr>
        <p:spPr>
          <a:xfrm>
            <a:off x="2601975" y="2283375"/>
            <a:ext cx="912900" cy="30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71937"/>
            <a:ext cx="5867400" cy="19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1"/>
          <p:cNvSpPr/>
          <p:nvPr/>
        </p:nvSpPr>
        <p:spPr>
          <a:xfrm>
            <a:off x="1689075" y="4371925"/>
            <a:ext cx="912900" cy="30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2629650" y="4593050"/>
            <a:ext cx="912900" cy="3063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Substitution matrix</a:t>
            </a:r>
            <a:endParaRPr/>
          </a:p>
        </p:txBody>
      </p:sp>
      <p:sp>
        <p:nvSpPr>
          <p:cNvPr id="233" name="Google Shape;233;p22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contain values proportional to </a:t>
            </a:r>
            <a:r>
              <a:rPr lang="en-US">
                <a:solidFill>
                  <a:schemeClr val="dk1"/>
                </a:solidFill>
              </a:rPr>
              <a:t>probability that amino acid A mutates into amino acid B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two major matrices types: BLOSUM (local) and </a:t>
            </a:r>
            <a:r>
              <a:rPr b="1" lang="en-US">
                <a:solidFill>
                  <a:schemeClr val="dk1"/>
                </a:solidFill>
              </a:rPr>
              <a:t>PAM</a:t>
            </a:r>
            <a:r>
              <a:rPr lang="en-US">
                <a:solidFill>
                  <a:schemeClr val="dk1"/>
                </a:solidFill>
              </a:rPr>
              <a:t> (global alignment)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4" name="Google Shape;234;p22"/>
          <p:cNvSpPr txBox="1"/>
          <p:nvPr/>
        </p:nvSpPr>
        <p:spPr>
          <a:xfrm>
            <a:off x="700400" y="3587575"/>
            <a:ext cx="3827100" cy="212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Point-accepted mutation (PAM)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developed by Margaret Dayhoff in 1970s (one of the firsts)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based on global alignments of closely related proteins (&gt;85% identity)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PAM1: frequency of mutation normalized for 1%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</a:t>
            </a:r>
            <a:r>
              <a:rPr lang="en-US"/>
              <a:t>extrapolated</a:t>
            </a:r>
            <a:r>
              <a:rPr lang="en-US"/>
              <a:t> for rest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/>
              <a:t>PAM 30</a:t>
            </a:r>
            <a:r>
              <a:rPr lang="en-US"/>
              <a:t> (75% identity) often used</a:t>
            </a:r>
            <a:endParaRPr/>
          </a:p>
        </p:txBody>
      </p:sp>
      <p:pic>
        <p:nvPicPr>
          <p:cNvPr id="235" name="Google Shape;2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4400" y="3092050"/>
            <a:ext cx="3374351" cy="30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2"/>
          <p:cNvSpPr/>
          <p:nvPr/>
        </p:nvSpPr>
        <p:spPr>
          <a:xfrm>
            <a:off x="1169075" y="5330575"/>
            <a:ext cx="781800" cy="3810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22"/>
          <p:cNvCxnSpPr>
            <a:stCxn id="237" idx="7"/>
          </p:cNvCxnSpPr>
          <p:nvPr/>
        </p:nvCxnSpPr>
        <p:spPr>
          <a:xfrm>
            <a:off x="1836383" y="5386371"/>
            <a:ext cx="324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9" name="Google Shape;239;p22"/>
          <p:cNvSpPr txBox="1"/>
          <p:nvPr/>
        </p:nvSpPr>
        <p:spPr>
          <a:xfrm>
            <a:off x="539750" y="6122100"/>
            <a:ext cx="6392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Usage of amino acid vs nucleotide sequence</a:t>
            </a:r>
            <a:endParaRPr/>
          </a:p>
        </p:txBody>
      </p:sp>
      <p:sp>
        <p:nvSpPr>
          <p:cNvPr id="247" name="Google Shape;247;p23"/>
          <p:cNvSpPr txBox="1"/>
          <p:nvPr>
            <p:ph idx="1" type="body"/>
          </p:nvPr>
        </p:nvSpPr>
        <p:spPr>
          <a:xfrm>
            <a:off x="539750" y="2349500"/>
            <a:ext cx="39474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Amino acid sequence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DNA mutations can be synonymous 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→ Overestimation of sequence divergence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20x20 matrix more finely expressing for evolutionary relationships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DNA includes non-coding sequences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→  reveals more distant relationships e.g. search for plant globins with human beta globin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4789975" y="2349500"/>
            <a:ext cx="37092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Nucleotide sequence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study noncoding regions e.g. introns, DNA polymorphisms</a:t>
            </a:r>
            <a:endParaRPr/>
          </a:p>
        </p:txBody>
      </p:sp>
      <p:pic>
        <p:nvPicPr>
          <p:cNvPr id="249" name="Google Shape;2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of program</a:t>
            </a:r>
            <a:endParaRPr/>
          </a:p>
        </p:txBody>
      </p:sp>
      <p:sp>
        <p:nvSpPr>
          <p:cNvPr id="257" name="Google Shape;257;p24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Read in fasta-files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install packages and read with function </a:t>
            </a:r>
            <a:r>
              <a:rPr i="1" lang="en-US"/>
              <a:t>SeqIO.parse()</a:t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save sequences and ids in two separate lists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Global alignment of sequences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user decision </a:t>
            </a:r>
            <a:r>
              <a:rPr i="1" lang="en-US"/>
              <a:t>if </a:t>
            </a:r>
            <a:r>
              <a:rPr lang="en-US"/>
              <a:t>all (1) or only two sequences (2) should be aligned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aligning sequences with </a:t>
            </a:r>
            <a:r>
              <a:rPr i="1" lang="en-US"/>
              <a:t>Bio.pairwise2</a:t>
            </a:r>
            <a:r>
              <a:rPr lang="en-US"/>
              <a:t> with object </a:t>
            </a:r>
            <a:r>
              <a:rPr i="1" lang="en-US"/>
              <a:t>align </a:t>
            </a:r>
            <a:r>
              <a:rPr lang="en-US"/>
              <a:t>and PAM 30 matrix from </a:t>
            </a:r>
            <a:r>
              <a:rPr i="1" lang="en-US"/>
              <a:t>MatrixInfo</a:t>
            </a:r>
            <a:r>
              <a:rPr lang="en-US"/>
              <a:t> from </a:t>
            </a:r>
            <a:r>
              <a:rPr i="1" lang="en-US"/>
              <a:t>Bio.SubsMa</a:t>
            </a:r>
            <a:r>
              <a:rPr lang="en-US"/>
              <a:t>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print out results with </a:t>
            </a:r>
            <a:r>
              <a:rPr i="1" lang="en-US"/>
              <a:t>format_alignment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Write results into new file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i="1" lang="en-US"/>
              <a:t>with open</a:t>
            </a:r>
            <a:r>
              <a:rPr lang="en-US"/>
              <a:t> user file and using </a:t>
            </a:r>
            <a:r>
              <a:rPr i="1" lang="en-US"/>
              <a:t>write()</a:t>
            </a:r>
            <a:r>
              <a:rPr lang="en-US"/>
              <a:t> to export the results into this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Score distribution of complete alignment </a:t>
            </a:r>
            <a:endParaRPr/>
          </a:p>
        </p:txBody>
      </p:sp>
      <p:sp>
        <p:nvSpPr>
          <p:cNvPr id="266" name="Google Shape;266;p25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925" y="2349500"/>
            <a:ext cx="3900400" cy="364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8125" y="2361475"/>
            <a:ext cx="3900400" cy="366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5"/>
          <p:cNvSpPr txBox="1"/>
          <p:nvPr/>
        </p:nvSpPr>
        <p:spPr>
          <a:xfrm>
            <a:off x="3066125" y="2494550"/>
            <a:ext cx="16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PAM 30</a:t>
            </a:r>
            <a:endParaRPr b="1"/>
          </a:p>
        </p:txBody>
      </p:sp>
      <p:sp>
        <p:nvSpPr>
          <p:cNvPr id="271" name="Google Shape;271;p25"/>
          <p:cNvSpPr txBox="1"/>
          <p:nvPr/>
        </p:nvSpPr>
        <p:spPr>
          <a:xfrm>
            <a:off x="7168200" y="2494550"/>
            <a:ext cx="99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PAM 250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Task 1: Preparing Sequences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Download sequence from NCBI 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Fasta format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Genbank format</a:t>
            </a:r>
            <a:endParaRPr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Biopython</a:t>
            </a:r>
            <a:endParaRPr/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-US"/>
              <a:t>read, export, manipulate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Task 2: Sequence characteristics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Task 3: Global alignment of protein sequences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Task 4: Phylogenetic tree</a:t>
            </a:r>
            <a:endParaRPr/>
          </a:p>
        </p:txBody>
      </p:sp>
      <p:pic>
        <p:nvPicPr>
          <p:cNvPr id="63" name="Google Shape;6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Phylogenetic Tree</a:t>
            </a:r>
            <a:endParaRPr/>
          </a:p>
        </p:txBody>
      </p:sp>
      <p:sp>
        <p:nvSpPr>
          <p:cNvPr id="279" name="Google Shape;279;p26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Tool describing diversity of sequences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Tree diagram showing the evolutionary relationships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Connections and Patterns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As you move from the root to the tips, you are moving forward in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Trace a species back through evolutionary history!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highlight>
                  <a:srgbClr val="FFFFFF"/>
                </a:highlight>
              </a:rPr>
              <a:t>How? : </a:t>
            </a:r>
            <a:r>
              <a:rPr lang="en-US"/>
              <a:t>Down the branches of the tree, and locate their common ancestry along the way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Root -&gt; Ancestral lineage ; Tips -&gt; Descendants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Split -&gt; Branching on a Phylogeny = Speciation!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875" y="1585750"/>
            <a:ext cx="3863125" cy="22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Sequence Alignment with Muscle</a:t>
            </a:r>
            <a:endParaRPr/>
          </a:p>
        </p:txBody>
      </p:sp>
      <p:sp>
        <p:nvSpPr>
          <p:cNvPr id="289" name="Google Shape;289;p27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575" y="2206738"/>
            <a:ext cx="7018301" cy="39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/>
          <p:nvPr>
            <p:ph type="title"/>
          </p:nvPr>
        </p:nvSpPr>
        <p:spPr>
          <a:xfrm>
            <a:off x="539750" y="1717675"/>
            <a:ext cx="8061300" cy="985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Sequence Alignment with Muscle -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8" title="My Movi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75" y="1723922"/>
            <a:ext cx="9101126" cy="5119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Build a Phylogenetic Tree</a:t>
            </a:r>
            <a:endParaRPr/>
          </a:p>
        </p:txBody>
      </p:sp>
      <p:sp>
        <p:nvSpPr>
          <p:cNvPr id="308" name="Google Shape;308;p29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9"/>
          <p:cNvPicPr preferRelativeResize="0"/>
          <p:nvPr/>
        </p:nvPicPr>
        <p:blipFill rotWithShape="1">
          <a:blip r:embed="rId3">
            <a:alphaModFix/>
          </a:blip>
          <a:srcRect b="9033" l="0" r="3549" t="0"/>
          <a:stretch/>
        </p:blipFill>
        <p:spPr>
          <a:xfrm>
            <a:off x="0" y="2146200"/>
            <a:ext cx="5060374" cy="14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75" y="3632300"/>
            <a:ext cx="4323349" cy="391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9"/>
          <p:cNvPicPr preferRelativeResize="0"/>
          <p:nvPr/>
        </p:nvPicPr>
        <p:blipFill rotWithShape="1">
          <a:blip r:embed="rId5">
            <a:alphaModFix/>
          </a:blip>
          <a:srcRect b="72081" l="1371" r="42439" t="0"/>
          <a:stretch/>
        </p:blipFill>
        <p:spPr>
          <a:xfrm>
            <a:off x="5060375" y="2168300"/>
            <a:ext cx="2586010" cy="101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0375" y="3180000"/>
            <a:ext cx="3613079" cy="14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 rotWithShape="1">
          <a:blip r:embed="rId5">
            <a:alphaModFix/>
          </a:blip>
          <a:srcRect b="2984" l="3978" r="18759" t="32830"/>
          <a:stretch/>
        </p:blipFill>
        <p:spPr>
          <a:xfrm>
            <a:off x="4377725" y="3185125"/>
            <a:ext cx="4621700" cy="3023032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/>
          <p:nvPr/>
        </p:nvSpPr>
        <p:spPr>
          <a:xfrm>
            <a:off x="697875" y="2415725"/>
            <a:ext cx="1930200" cy="214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/>
          <p:nvPr/>
        </p:nvSpPr>
        <p:spPr>
          <a:xfrm>
            <a:off x="5511450" y="2872325"/>
            <a:ext cx="966300" cy="2148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52406" y="-76625"/>
            <a:ext cx="7208329" cy="701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Sources</a:t>
            </a:r>
            <a:endParaRPr/>
          </a:p>
        </p:txBody>
      </p:sp>
      <p:sp>
        <p:nvSpPr>
          <p:cNvPr id="323" name="Google Shape;323;p30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Needleman SB, Wunsch CD. A general method applicable to the search for similarities in the amino acid sequence of two proteins. </a:t>
            </a:r>
            <a:r>
              <a:rPr i="1" lang="en-US" sz="1100">
                <a:solidFill>
                  <a:schemeClr val="dk1"/>
                </a:solidFill>
              </a:rPr>
              <a:t>J Mol Biol</a:t>
            </a:r>
            <a:r>
              <a:rPr lang="en-US" sz="1100">
                <a:solidFill>
                  <a:schemeClr val="dk1"/>
                </a:solidFill>
              </a:rPr>
              <a:t>. 1970; doi:10.1016/0022-2836(70)90057-4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Hug LA, Baker BJ, Anantharaman K, et al. A new view of the tree of life. </a:t>
            </a:r>
            <a:r>
              <a:rPr i="1" lang="en-US" sz="1100">
                <a:solidFill>
                  <a:schemeClr val="dk1"/>
                </a:solidFill>
              </a:rPr>
              <a:t>Nat Microbiol</a:t>
            </a:r>
            <a:r>
              <a:rPr lang="en-US" sz="1100">
                <a:solidFill>
                  <a:schemeClr val="dk1"/>
                </a:solidFill>
              </a:rPr>
              <a:t>. 2016;doi:10.1038/nmicrobiol.2016.48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Heringa, Jaap. (2008). Sequence Similarity. 10.1002/9780470015902.a0005317.pub2.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/>
              <a:t>https://biopython.org/wiki/Documentation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https://www.futurelearn.com/info/courses/bacterial-genomes-bioinformatics/0/steps/47012#:~:text=The%20Genbank%20format%20allows%20for,by%20DDBJ%20(DDBJ%20format).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https://en.wikipedia.org/wiki/FASTA_format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https://www.nature.com/articles/nbt1131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https://en.wikipedia.org/wiki/Substitution_matrix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https://resources.qiagenbioinformatics.com/manuals/clcgenomicsworkbench/2000/index.php?manual=PAM30_log_odds_matrix.html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https://www.youtube.com/watch?v=wBdz3vFQ4Ks&amp;ab_channel=TaylorReeceLindsay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https://sciencing.com/phylogenetic-tree-tell-evolutionary-relationships-animals-8589.html 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https://www.researchgate.net/figure/Phylogenetic-tree-of-the-species-used-for-the-evolutionary-analysis-of-Hox-genes_fig3_245029837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rPr lang="en-US" sz="1100"/>
              <a:t>https://en.wikipedia.org/wiki/Phylogenetic_tree </a:t>
            </a:r>
            <a:endParaRPr sz="1100"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539750" y="35122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Thanks for your attention! Any questions?</a:t>
            </a:r>
            <a:endParaRPr/>
          </a:p>
        </p:txBody>
      </p:sp>
      <p:sp>
        <p:nvSpPr>
          <p:cNvPr id="332" name="Google Shape;332;p31"/>
          <p:cNvSpPr txBox="1"/>
          <p:nvPr>
            <p:ph idx="1" type="body"/>
          </p:nvPr>
        </p:nvSpPr>
        <p:spPr>
          <a:xfrm>
            <a:off x="539750" y="4571150"/>
            <a:ext cx="8061300" cy="1420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All of our codes on: </a:t>
            </a:r>
            <a:r>
              <a:rPr lang="en-US" sz="1600" u="sng">
                <a:solidFill>
                  <a:schemeClr val="hlink"/>
                </a:solidFill>
                <a:hlinkClick r:id="rId3"/>
              </a:rPr>
              <a:t>https://github.com/marald44/GeoBT</a:t>
            </a:r>
            <a:r>
              <a:rPr lang="en-US" sz="1600"/>
              <a:t>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different kinds of distance calculator </a:t>
            </a:r>
            <a:endParaRPr/>
          </a:p>
        </p:txBody>
      </p:sp>
      <p:sp>
        <p:nvSpPr>
          <p:cNvPr id="341" name="Google Shape;341;p32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there are different kinds of sequencincing - identity blossom pam - and they have different kinds - but we use pam 70 - because it has middle differentiatinon and it was global - not local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why choose pam 70?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pam vs blossum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http://www.bpc.uni-frankfurt.de/guentert/wiki/images/7/7c/121102_ScoringOfAlignments.pdf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79550"/>
            <a:ext cx="8839197" cy="586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25" y="4819175"/>
            <a:ext cx="47910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>
            <p:ph type="title"/>
          </p:nvPr>
        </p:nvSpPr>
        <p:spPr>
          <a:xfrm>
            <a:off x="539750" y="1717675"/>
            <a:ext cx="80613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Hier steht ein Kurztitel</a:t>
            </a:r>
            <a:endParaRPr/>
          </a:p>
        </p:txBody>
      </p:sp>
      <p:sp>
        <p:nvSpPr>
          <p:cNvPr id="350" name="Google Shape;350;p33"/>
          <p:cNvSpPr txBox="1"/>
          <p:nvPr>
            <p:ph idx="1" type="body"/>
          </p:nvPr>
        </p:nvSpPr>
        <p:spPr>
          <a:xfrm>
            <a:off x="539750" y="2349500"/>
            <a:ext cx="8061325" cy="3641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22_04   Python sequence work and alignments (Biopython)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Initial python knowledge necessary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The goal is to give the other students a glimpse onto how python programming works for sequences. For that we want to download sequences from NCBI genbank and analyze them</a:t>
            </a:r>
            <a:endParaRPr sz="11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○ 	Download data for a specific protein: RdhA proteins (reductive dehalogenases) as fasta-file and alternatively as genbank format. What is the difference? Use Biopython seq and seqrecord objects (</a:t>
            </a:r>
            <a:r>
              <a:rPr lang="en-US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https://biopython.org/wiki/Documentation</a:t>
            </a:r>
            <a:r>
              <a:rPr lang="en-US" sz="1100">
                <a:solidFill>
                  <a:schemeClr val="dk1"/>
                </a:solidFill>
              </a:rPr>
              <a:t>) to read, manipulate and export sequences</a:t>
            </a:r>
            <a:endParaRPr sz="11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○ 	Count the number of downloaded sequences, average length, length distribution, etc.</a:t>
            </a:r>
            <a:endParaRPr sz="11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○ 	Do you find tools to describe the diversity of the sequences?</a:t>
            </a:r>
            <a:endParaRPr sz="1100">
              <a:solidFill>
                <a:schemeClr val="dk1"/>
              </a:solidFill>
            </a:endParaRPr>
          </a:p>
          <a:p>
            <a:pPr indent="-228600" lvl="0" marL="1143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</a:rPr>
              <a:t>○ 	How does global alignment of protein sequences work in python?</a:t>
            </a:r>
            <a:endParaRPr/>
          </a:p>
        </p:txBody>
      </p:sp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type="title"/>
          </p:nvPr>
        </p:nvSpPr>
        <p:spPr>
          <a:xfrm>
            <a:off x="539750" y="1717675"/>
            <a:ext cx="8061300" cy="2154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</a:rPr>
              <a:t>Do later: </a:t>
            </a:r>
            <a:endParaRPr/>
          </a:p>
        </p:txBody>
      </p:sp>
      <p:sp>
        <p:nvSpPr>
          <p:cNvPr id="359" name="Google Shape;359;p34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Identification of homology - last page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Calculating distance matrix - changing identity to eblosum62? - which one for global allignment? -maral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Color the tree -maral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Put similarity score on it -with 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For similitaries another graph - what he showed today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Percentage and number of character in sequence</a:t>
            </a:r>
            <a:endParaRPr/>
          </a:p>
        </p:txBody>
      </p:sp>
      <p:pic>
        <p:nvPicPr>
          <p:cNvPr id="368" name="Google Shape;3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39375"/>
            <a:ext cx="7687451" cy="40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6885" y="2239372"/>
            <a:ext cx="4353987" cy="388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Download sequence from NCBI </a:t>
            </a:r>
            <a:endParaRPr/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539750" y="24257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Example: RdhA Sequence from dehalococcoides strain CBDB1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Gen: rdhA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Protein: reductive dehalogenase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Paper: Genome sequence of the chlorinated compound–respiring bacterium Dehalococcoides species strain CBDB1 (2005, PUBMED: 16116419)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Dehalococcoides species are strictly anaerobic bacteria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Rdh genes, possibly conferring on the bacteria an immense dehalogenating potential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</a:t>
            </a:r>
            <a:r>
              <a:rPr lang="en-US"/>
              <a:t>lignments</a:t>
            </a:r>
            <a:endParaRPr/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163175"/>
            <a:ext cx="6570034" cy="44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5376225" y="3634575"/>
            <a:ext cx="1728900" cy="8313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b="1" lang="en-US"/>
              <a:t> → </a:t>
            </a:r>
            <a:r>
              <a:rPr lang="en-US"/>
              <a:t>match:		</a:t>
            </a:r>
            <a:r>
              <a:rPr b="1" lang="en-US"/>
              <a:t>2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ᐧ</a:t>
            </a:r>
            <a:r>
              <a:rPr lang="en-US"/>
              <a:t> → mismatch:	</a:t>
            </a:r>
            <a:r>
              <a:rPr b="1" lang="en-US"/>
              <a:t>-1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- </a:t>
            </a:r>
            <a:r>
              <a:rPr lang="en-US"/>
              <a:t>→ gap-penalty:</a:t>
            </a:r>
            <a:r>
              <a:rPr b="1" lang="en-US"/>
              <a:t>	0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2760450" y="2200425"/>
            <a:ext cx="823200" cy="2307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Set match and mismacht score</a:t>
            </a:r>
            <a:endParaRPr/>
          </a:p>
        </p:txBody>
      </p:sp>
      <p:sp>
        <p:nvSpPr>
          <p:cNvPr id="389" name="Google Shape;389;p37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75" y="2697125"/>
            <a:ext cx="8196725" cy="28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8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Set </a:t>
            </a:r>
            <a:r>
              <a:rPr lang="en-US"/>
              <a:t>gap penalty</a:t>
            </a:r>
            <a:endParaRPr/>
          </a:p>
        </p:txBody>
      </p:sp>
      <p:sp>
        <p:nvSpPr>
          <p:cNvPr id="398" name="Google Shape;398;p38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9" name="Google Shape;3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75" y="2706813"/>
            <a:ext cx="6019800" cy="233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Gap penalty</a:t>
            </a:r>
            <a:endParaRPr/>
          </a:p>
        </p:txBody>
      </p:sp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the penalty values are set too low, gaps can become too numerous to allow even </a:t>
            </a:r>
            <a:r>
              <a:rPr lang="en-US"/>
              <a:t>unrelated</a:t>
            </a:r>
            <a:r>
              <a:rPr lang="en-US"/>
              <a:t> sequences to be matches up with high similarity scores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if you are searching for similarity between distantly related sequences, the gap penalty should be set 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the penalty values are set too high, gaps may become too difficult to </a:t>
            </a:r>
            <a:r>
              <a:rPr lang="en-US"/>
              <a:t>appear</a:t>
            </a:r>
            <a:r>
              <a:rPr lang="en-US"/>
              <a:t> and reasonable alignment can not be achieved, which is also unrealistic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if you are searching for sequences that are a strict match for your query sequence, the gap penalty should be set high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most </a:t>
            </a:r>
            <a:r>
              <a:rPr lang="en-US"/>
              <a:t>widely</a:t>
            </a:r>
            <a:r>
              <a:rPr lang="en-US"/>
              <a:t> used gap penalty function is the affine gap penalty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Gap= Gapopen+Gapextend*(len-1)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Gaps at the end of the sequence are often treated </a:t>
            </a:r>
            <a:r>
              <a:rPr lang="en-US"/>
              <a:t>with</a:t>
            </a:r>
            <a:r>
              <a:rPr lang="en-US"/>
              <a:t> no penalty, because in reality many true </a:t>
            </a:r>
            <a:r>
              <a:rPr lang="en-US"/>
              <a:t>homologous</a:t>
            </a:r>
            <a:r>
              <a:rPr lang="en-US"/>
              <a:t> sequences are of different </a:t>
            </a:r>
            <a:r>
              <a:rPr lang="en-US"/>
              <a:t>length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0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Sequence similarity - dynamic programming algorithm </a:t>
            </a:r>
            <a:endParaRPr/>
          </a:p>
        </p:txBody>
      </p:sp>
      <p:sp>
        <p:nvSpPr>
          <p:cNvPr id="415" name="Google Shape;415;p40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400"/>
              <a:buChar char="●"/>
            </a:pPr>
            <a:r>
              <a:rPr lang="en-US">
                <a:solidFill>
                  <a:srgbClr val="C0C0C0"/>
                </a:solidFill>
              </a:rPr>
              <a:t>Dynamic programming algorithm (DP) (Needleman and Wunsch (1970)) considered standard in yielding most biologically relevant alignments; modeling as Markov process (stochastic)(aa matches considered independent)</a:t>
            </a:r>
            <a:endParaRPr>
              <a:solidFill>
                <a:srgbClr val="C0C0C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1400"/>
              <a:buChar char="●"/>
            </a:pPr>
            <a:r>
              <a:rPr lang="en-US" u="sng">
                <a:solidFill>
                  <a:srgbClr val="C0C0C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https://www.researchgate.net/profile/Jaap-Heringa/publication/227990138_Sequence_Similarity/links/5b5685470f7e9b240f0137eb/Sequence-Similarity.pdf?origin=publication_detail</a:t>
            </a:r>
            <a:endParaRPr>
              <a:solidFill>
                <a:srgbClr val="C0C0C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Identical vs similar (similar amino acids as in aromatic, basic,... aa)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scoring matrix: evolutionary model in form of symmetrical 20x20 aa exchange matrix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each matrix stand for evolutionary prosperity for mutation of one aa type into another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Gap penalties (model of relative probabilties for occurence of insertion/deletion) -&gt; chance of i/d depends linearly upon length of associated fragment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Scoring matrix and gap penalties produce highest scroing alignmnet of any pair of sequences: Optimal alignment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maybe we can find one or two other examples besides DP for sequence alignment?; one or two more sources </a:t>
            </a:r>
            <a:endParaRPr/>
          </a:p>
        </p:txBody>
      </p:sp>
      <p:pic>
        <p:nvPicPr>
          <p:cNvPr id="416" name="Google Shape;41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1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Biopython package module - Bio.pairwise2, Bio.SubsMat</a:t>
            </a:r>
            <a:endParaRPr/>
          </a:p>
        </p:txBody>
      </p:sp>
      <p:sp>
        <p:nvSpPr>
          <p:cNvPr id="424" name="Google Shape;424;p41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https://biopython.org/docs/1.75/api/Bio.pairwise2.html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https://biopython.org/docs/1.76/api/Bio.SubsMat.html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pairwise sequence alignment using DP algorithm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functions for global and local alignments between two sequences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specification of match score and gap penalties by user (highly compatible sequences &gt;0, incompatible sequences &lt;0); gp &lt;0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OR use of know matrices included in MatrixInfo from Bio.SubsMat with 41 different matrices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BLOSUM62 for distinctly related related proteins (hydrophobic matching score?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https://www.sciencedirect.com/science/article/pii/S001457930203123X</a:t>
            </a:r>
            <a:r>
              <a:rPr lang="en-US"/>
              <a:t>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Vergleich von Blossoms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BLOSUM matrices are based on local alignments.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All BLOSUM matrices are based on observed alignments;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they are not extrapolated from comparisons of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closely related proteins.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BLOSUM stands for blocks substitution matrix.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BLOSUM62 is a matrix calculated from comparisons of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sequences with no less than 62% divergence.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BLOSUM62 is the default matrix in BLAST 2.0.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chemeClr val="dk1"/>
                </a:solidFill>
              </a:rPr>
              <a:t>BLOSUM Matrices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2"/>
          <p:cNvSpPr txBox="1"/>
          <p:nvPr>
            <p:ph type="title"/>
          </p:nvPr>
        </p:nvSpPr>
        <p:spPr>
          <a:xfrm>
            <a:off x="539750" y="16905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load sequences and store in lists</a:t>
            </a:r>
            <a:endParaRPr/>
          </a:p>
        </p:txBody>
      </p:sp>
      <p:sp>
        <p:nvSpPr>
          <p:cNvPr id="433" name="Google Shape;433;p42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2"/>
          <p:cNvPicPr preferRelativeResize="0"/>
          <p:nvPr/>
        </p:nvPicPr>
        <p:blipFill rotWithShape="1">
          <a:blip r:embed="rId3">
            <a:alphaModFix/>
          </a:blip>
          <a:srcRect b="0" l="0" r="29735" t="0"/>
          <a:stretch/>
        </p:blipFill>
        <p:spPr>
          <a:xfrm>
            <a:off x="539750" y="3192775"/>
            <a:ext cx="8061300" cy="195515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2"/>
          <p:cNvSpPr/>
          <p:nvPr/>
        </p:nvSpPr>
        <p:spPr>
          <a:xfrm>
            <a:off x="2127800" y="3788850"/>
            <a:ext cx="1069200" cy="369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6" name="Google Shape;436;p42"/>
          <p:cNvCxnSpPr/>
          <p:nvPr/>
        </p:nvCxnSpPr>
        <p:spPr>
          <a:xfrm flipH="1">
            <a:off x="2662450" y="2956000"/>
            <a:ext cx="352500" cy="83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7" name="Google Shape;4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2"/>
          <p:cNvSpPr txBox="1"/>
          <p:nvPr/>
        </p:nvSpPr>
        <p:spPr>
          <a:xfrm>
            <a:off x="2674850" y="2193775"/>
            <a:ext cx="5926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Bio.SeqIO</a:t>
            </a:r>
            <a:r>
              <a:rPr lang="en-US">
                <a:solidFill>
                  <a:schemeClr val="dk1"/>
                </a:solidFill>
              </a:rPr>
              <a:t> as standard input/output interface for BioPython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Bio.SeqIO.parse()</a:t>
            </a:r>
            <a:r>
              <a:rPr lang="en-US">
                <a:solidFill>
                  <a:schemeClr val="dk1"/>
                </a:solidFill>
              </a:rPr>
              <a:t> takes file and format name and returns SeqRecord iterator</a:t>
            </a:r>
            <a:endParaRPr/>
          </a:p>
        </p:txBody>
      </p:sp>
      <p:sp>
        <p:nvSpPr>
          <p:cNvPr id="439" name="Google Shape;439;p42"/>
          <p:cNvSpPr txBox="1"/>
          <p:nvPr/>
        </p:nvSpPr>
        <p:spPr>
          <a:xfrm>
            <a:off x="2713350" y="5468450"/>
            <a:ext cx="37173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append() </a:t>
            </a:r>
            <a:r>
              <a:rPr lang="en-US">
                <a:solidFill>
                  <a:schemeClr val="dk1"/>
                </a:solidFill>
              </a:rPr>
              <a:t>adds item to the end of a list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0" name="Google Shape;440;p42"/>
          <p:cNvSpPr/>
          <p:nvPr/>
        </p:nvSpPr>
        <p:spPr>
          <a:xfrm>
            <a:off x="2348375" y="4583975"/>
            <a:ext cx="576900" cy="30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42"/>
          <p:cNvCxnSpPr/>
          <p:nvPr/>
        </p:nvCxnSpPr>
        <p:spPr>
          <a:xfrm rot="10800000">
            <a:off x="2841525" y="4826150"/>
            <a:ext cx="365700" cy="6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750" y="3276100"/>
            <a:ext cx="8061300" cy="3106958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3"/>
          <p:cNvSpPr txBox="1"/>
          <p:nvPr>
            <p:ph type="title"/>
          </p:nvPr>
        </p:nvSpPr>
        <p:spPr>
          <a:xfrm>
            <a:off x="539750" y="1717675"/>
            <a:ext cx="8061300" cy="985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Program - pairwise global sequence alignment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3"/>
          <p:cNvSpPr/>
          <p:nvPr/>
        </p:nvSpPr>
        <p:spPr>
          <a:xfrm>
            <a:off x="1117775" y="3276100"/>
            <a:ext cx="1359000" cy="20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1" name="Google Shape;451;p43"/>
          <p:cNvCxnSpPr/>
          <p:nvPr/>
        </p:nvCxnSpPr>
        <p:spPr>
          <a:xfrm>
            <a:off x="2194550" y="3020075"/>
            <a:ext cx="93000" cy="27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43"/>
          <p:cNvSpPr txBox="1"/>
          <p:nvPr/>
        </p:nvSpPr>
        <p:spPr>
          <a:xfrm>
            <a:off x="539750" y="2085700"/>
            <a:ext cx="2704800" cy="1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MatrixInfo</a:t>
            </a:r>
            <a:r>
              <a:rPr lang="en-US">
                <a:solidFill>
                  <a:schemeClr val="dk1"/>
                </a:solidFill>
              </a:rPr>
              <a:t> from </a:t>
            </a:r>
            <a:r>
              <a:rPr b="1" lang="en-US">
                <a:solidFill>
                  <a:schemeClr val="dk1"/>
                </a:solidFill>
              </a:rPr>
              <a:t>Bio.SubsMat</a:t>
            </a:r>
            <a:r>
              <a:rPr lang="en-US">
                <a:solidFill>
                  <a:schemeClr val="dk1"/>
                </a:solidFill>
              </a:rPr>
              <a:t> for usage of known matrices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1117775" y="3479825"/>
            <a:ext cx="2038200" cy="205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4" name="Google Shape;454;p43"/>
          <p:cNvCxnSpPr>
            <a:endCxn id="453" idx="7"/>
          </p:cNvCxnSpPr>
          <p:nvPr/>
        </p:nvCxnSpPr>
        <p:spPr>
          <a:xfrm flipH="1">
            <a:off x="2857488" y="2533120"/>
            <a:ext cx="1260000" cy="97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5" name="Google Shape;45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3"/>
          <p:cNvSpPr txBox="1"/>
          <p:nvPr/>
        </p:nvSpPr>
        <p:spPr>
          <a:xfrm>
            <a:off x="4091800" y="2123300"/>
            <a:ext cx="4509300" cy="17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Bio.pairwise2</a:t>
            </a:r>
            <a:r>
              <a:rPr lang="en-US">
                <a:solidFill>
                  <a:schemeClr val="dk1"/>
                </a:solidFill>
              </a:rPr>
              <a:t> module for pairwise sequence alignment using dynamic programming algorithm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object </a:t>
            </a:r>
            <a:r>
              <a:rPr b="1" lang="en-US">
                <a:solidFill>
                  <a:schemeClr val="dk1"/>
                </a:solidFill>
              </a:rPr>
              <a:t>align </a:t>
            </a:r>
            <a:r>
              <a:rPr lang="en-US">
                <a:solidFill>
                  <a:schemeClr val="dk1"/>
                </a:solidFill>
              </a:rPr>
              <a:t>contains all different alignment functions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3"/>
          <p:cNvSpPr/>
          <p:nvPr/>
        </p:nvSpPr>
        <p:spPr>
          <a:xfrm>
            <a:off x="2754525" y="4559200"/>
            <a:ext cx="1359000" cy="3837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58" name="Google Shape;458;p43"/>
          <p:cNvCxnSpPr/>
          <p:nvPr/>
        </p:nvCxnSpPr>
        <p:spPr>
          <a:xfrm rot="10800000">
            <a:off x="3958525" y="4891675"/>
            <a:ext cx="889500" cy="320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9" name="Google Shape;459;p43"/>
          <p:cNvSpPr txBox="1"/>
          <p:nvPr/>
        </p:nvSpPr>
        <p:spPr>
          <a:xfrm>
            <a:off x="4771100" y="5028450"/>
            <a:ext cx="34581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format_alignment </a:t>
            </a:r>
            <a:r>
              <a:rPr lang="en-US">
                <a:solidFill>
                  <a:schemeClr val="dk1"/>
                </a:solidFill>
              </a:rPr>
              <a:t>shows aligned parts of the sequences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export calculated stores into file</a:t>
            </a:r>
            <a:endParaRPr/>
          </a:p>
        </p:txBody>
      </p:sp>
      <p:sp>
        <p:nvSpPr>
          <p:cNvPr id="467" name="Google Shape;467;p44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8" name="Google Shape;4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Calculating alignment scores</a:t>
            </a:r>
            <a:endParaRPr/>
          </a:p>
        </p:txBody>
      </p:sp>
      <p:sp>
        <p:nvSpPr>
          <p:cNvPr id="476" name="Google Shape;476;p45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Exchange propensities converted into logarithmic values (log-odds)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→ Alignment score = sum of log-odd values corresponding to matched residues - appropriate gap penalties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                   		affine gap penalty: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 matched residues, Nk number of gaps of length k, gp(k) associated gap penalty with pi and pe as penalties for gap initialization and extension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250" y="3329000"/>
            <a:ext cx="23622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275" y="3380263"/>
            <a:ext cx="11334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 title="National Center for Biotechnology Information - Google Chrome 2022-06-19 00-11-39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810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6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Nucleotide, aa properties for possible similarity score </a:t>
            </a:r>
            <a:endParaRPr/>
          </a:p>
        </p:txBody>
      </p:sp>
      <p:sp>
        <p:nvSpPr>
          <p:cNvPr id="487" name="Google Shape;487;p46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nucleotide or aa composition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isoelectric point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molecular weight,....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→ Sequence alignment</a:t>
            </a:r>
            <a:endParaRPr/>
          </a:p>
        </p:txBody>
      </p:sp>
      <p:pic>
        <p:nvPicPr>
          <p:cNvPr id="488" name="Google Shape;4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7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General: Sequence similarity vs homology</a:t>
            </a:r>
            <a:endParaRPr/>
          </a:p>
        </p:txBody>
      </p:sp>
      <p:sp>
        <p:nvSpPr>
          <p:cNvPr id="496" name="Google Shape;496;p47"/>
          <p:cNvSpPr txBox="1"/>
          <p:nvPr>
            <p:ph idx="1" type="body"/>
          </p:nvPr>
        </p:nvSpPr>
        <p:spPr>
          <a:xfrm>
            <a:off x="437200" y="2353500"/>
            <a:ext cx="8061300" cy="307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Sequence similarity: quantification of empirical relationship of sequences using gradual scale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Homology: qualitative state; inference in presence of common ancestor between sequences hence -&gt; divergent evolution -&gt; orthologous genes 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still enormous differences between sequence similarities within hormologous families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15-25% sequence identity referred as twilight zone compared with sequence similarities of non homologous; some even lower → sequence similarity cannot be used to prove sequences are non homologous </a:t>
            </a:r>
            <a:endParaRPr/>
          </a:p>
        </p:txBody>
      </p:sp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48"/>
          <p:cNvSpPr txBox="1"/>
          <p:nvPr>
            <p:ph type="title"/>
          </p:nvPr>
        </p:nvSpPr>
        <p:spPr>
          <a:xfrm>
            <a:off x="539750" y="1717675"/>
            <a:ext cx="8061300" cy="9852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Multiple Sequence Alignment with Muscle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8"/>
          <p:cNvSpPr txBox="1"/>
          <p:nvPr>
            <p:ph idx="1" type="body"/>
          </p:nvPr>
        </p:nvSpPr>
        <p:spPr>
          <a:xfrm>
            <a:off x="539750" y="4449400"/>
            <a:ext cx="8061300" cy="168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Upload downloaded file - X.</a:t>
            </a:r>
            <a:r>
              <a:rPr b="1" lang="en-US"/>
              <a:t>clw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Specify “Clustal” since output is in ClustalW format</a:t>
            </a:r>
            <a:endParaRPr/>
          </a:p>
        </p:txBody>
      </p:sp>
      <p:pic>
        <p:nvPicPr>
          <p:cNvPr id="506" name="Google Shape;506;p48"/>
          <p:cNvPicPr preferRelativeResize="0"/>
          <p:nvPr/>
        </p:nvPicPr>
        <p:blipFill rotWithShape="1">
          <a:blip r:embed="rId3">
            <a:alphaModFix/>
          </a:blip>
          <a:srcRect b="0" l="0" r="26556" t="0"/>
          <a:stretch/>
        </p:blipFill>
        <p:spPr>
          <a:xfrm>
            <a:off x="539750" y="2232825"/>
            <a:ext cx="6715623" cy="196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539750" y="1717675"/>
            <a:ext cx="87984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Program - Distance Calculator </a:t>
            </a:r>
            <a:endParaRPr/>
          </a:p>
        </p:txBody>
      </p:sp>
      <p:sp>
        <p:nvSpPr>
          <p:cNvPr id="515" name="Google Shape;515;p49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6" name="Google Shape;516;p49"/>
          <p:cNvPicPr preferRelativeResize="0"/>
          <p:nvPr/>
        </p:nvPicPr>
        <p:blipFill rotWithShape="1">
          <a:blip r:embed="rId3">
            <a:alphaModFix/>
          </a:blip>
          <a:srcRect b="0" l="0" r="35224" t="0"/>
          <a:stretch/>
        </p:blipFill>
        <p:spPr>
          <a:xfrm>
            <a:off x="539750" y="2349500"/>
            <a:ext cx="5221599" cy="41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0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CBDB1 why this, paper</a:t>
            </a:r>
            <a:endParaRPr/>
          </a:p>
        </p:txBody>
      </p:sp>
      <p:sp>
        <p:nvSpPr>
          <p:cNvPr id="525" name="Google Shape;525;p50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https://pubmed.ncbi.nlm.nih.gov/16116419/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6" name="Google Shape;52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1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Problems</a:t>
            </a:r>
            <a:endParaRPr/>
          </a:p>
        </p:txBody>
      </p:sp>
      <p:sp>
        <p:nvSpPr>
          <p:cNvPr id="534" name="Google Shape;534;p51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often too slow for repeated searches over large databases therefore development of algorithms with shortcast for speeding up like BLAST and FASTA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horizontal gene transfer or functional displacement of one gene by another within a genome not recognizable with sequence similarity</a:t>
            </a:r>
            <a:endParaRPr/>
          </a:p>
        </p:txBody>
      </p:sp>
      <p:pic>
        <p:nvPicPr>
          <p:cNvPr id="535" name="Google Shape;5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2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Phylogenetic</a:t>
            </a:r>
            <a:r>
              <a:rPr lang="en-US"/>
              <a:t> tree of life</a:t>
            </a:r>
            <a:endParaRPr/>
          </a:p>
        </p:txBody>
      </p:sp>
      <p:sp>
        <p:nvSpPr>
          <p:cNvPr id="543" name="Google Shape;543;p52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4" name="Google Shape;5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675" y="2197100"/>
            <a:ext cx="4233651" cy="4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1850" y="1717675"/>
            <a:ext cx="4144049" cy="51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1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3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Ablauf Vortrag</a:t>
            </a:r>
            <a:endParaRPr/>
          </a:p>
        </p:txBody>
      </p:sp>
      <p:sp>
        <p:nvSpPr>
          <p:cNvPr id="551" name="Google Shape;551;p53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Er stellt Verständnisfragen die sich nicht nur auf den Vortrag beziehen (z.B was machst du wenn … vorliegt, oder stellt dir vor du hast folgendes Problem…)</a:t>
            </a:r>
            <a:endParaRPr/>
          </a:p>
          <a:p>
            <a:pPr indent="-3429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Fragen zu häufige Fälle/ regelfall</a:t>
            </a:r>
            <a:endParaRPr/>
          </a:p>
          <a:p>
            <a:pPr indent="-3429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wenn die Studenten viele Fragen stellen stellt er keine</a:t>
            </a:r>
            <a:endParaRPr/>
          </a:p>
          <a:p>
            <a:pPr indent="-342900" lvl="0" marL="3429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52" name="Google Shape;5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Fasta Format</a:t>
            </a:r>
            <a:endParaRPr/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simple sequence data file format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For amino acid and nucleotide sequences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Filename</a:t>
            </a:r>
            <a:r>
              <a:rPr lang="en-US">
                <a:solidFill>
                  <a:schemeClr val="dk1"/>
                </a:solidFill>
              </a:rPr>
              <a:t>: .fasta, .fna, .ffn, .faa, .frn, .fa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first line starts </a:t>
            </a:r>
            <a:r>
              <a:rPr lang="en-US">
                <a:solidFill>
                  <a:schemeClr val="dk1"/>
                </a:solidFill>
              </a:rPr>
              <a:t>with</a:t>
            </a:r>
            <a:r>
              <a:rPr lang="en-US">
                <a:solidFill>
                  <a:schemeClr val="dk1"/>
                </a:solidFill>
              </a:rPr>
              <a:t> a " &gt; " and is used as a summary description (number + name)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11"/>
          <p:cNvGrpSpPr/>
          <p:nvPr/>
        </p:nvGrpSpPr>
        <p:grpSpPr>
          <a:xfrm>
            <a:off x="737184" y="3589390"/>
            <a:ext cx="7208210" cy="2118909"/>
            <a:chOff x="344900" y="3775550"/>
            <a:chExt cx="7676475" cy="2313725"/>
          </a:xfrm>
        </p:grpSpPr>
        <p:grpSp>
          <p:nvGrpSpPr>
            <p:cNvPr id="85" name="Google Shape;85;p11"/>
            <p:cNvGrpSpPr/>
            <p:nvPr/>
          </p:nvGrpSpPr>
          <p:grpSpPr>
            <a:xfrm>
              <a:off x="344900" y="3775550"/>
              <a:ext cx="7676475" cy="2313725"/>
              <a:chOff x="344900" y="3775550"/>
              <a:chExt cx="7676475" cy="2313725"/>
            </a:xfrm>
          </p:grpSpPr>
          <p:pic>
            <p:nvPicPr>
              <p:cNvPr id="86" name="Google Shape;86;p11"/>
              <p:cNvPicPr preferRelativeResize="0"/>
              <p:nvPr/>
            </p:nvPicPr>
            <p:blipFill rotWithShape="1">
              <a:blip r:embed="rId5">
                <a:alphaModFix/>
              </a:blip>
              <a:srcRect b="0" l="-11271" r="0" t="-33138"/>
              <a:stretch/>
            </p:blipFill>
            <p:spPr>
              <a:xfrm>
                <a:off x="344900" y="3775550"/>
                <a:ext cx="7676475" cy="23137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7" name="Google Shape;87;p11"/>
              <p:cNvSpPr/>
              <p:nvPr/>
            </p:nvSpPr>
            <p:spPr>
              <a:xfrm rot="10800000">
                <a:off x="1154050" y="4393125"/>
                <a:ext cx="1061100" cy="238800"/>
              </a:xfrm>
              <a:prstGeom prst="rect">
                <a:avLst/>
              </a:prstGeom>
              <a:noFill/>
              <a:ln cap="flat" cmpd="sng" w="28575">
                <a:solidFill>
                  <a:srgbClr val="98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2"/>
                  </a:solidFill>
                </a:endParaRPr>
              </a:p>
            </p:txBody>
          </p:sp>
        </p:grpSp>
        <p:sp>
          <p:nvSpPr>
            <p:cNvPr id="88" name="Google Shape;88;p11"/>
            <p:cNvSpPr txBox="1"/>
            <p:nvPr/>
          </p:nvSpPr>
          <p:spPr>
            <a:xfrm>
              <a:off x="539750" y="3989450"/>
              <a:ext cx="1822800" cy="58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50">
                  <a:solidFill>
                    <a:srgbClr val="980000"/>
                  </a:solidFill>
                  <a:highlight>
                    <a:srgbClr val="FFFFFF"/>
                  </a:highlight>
                </a:rPr>
                <a:t>library accession number</a:t>
              </a:r>
              <a:endParaRPr sz="1500">
                <a:solidFill>
                  <a:srgbClr val="980000"/>
                </a:solidFill>
              </a:endParaRPr>
            </a:p>
          </p:txBody>
        </p:sp>
        <p:cxnSp>
          <p:nvCxnSpPr>
            <p:cNvPr id="89" name="Google Shape;89;p11"/>
            <p:cNvCxnSpPr/>
            <p:nvPr/>
          </p:nvCxnSpPr>
          <p:spPr>
            <a:xfrm rot="10800000">
              <a:off x="1323875" y="4261225"/>
              <a:ext cx="395400" cy="133500"/>
            </a:xfrm>
            <a:prstGeom prst="straightConnector1">
              <a:avLst/>
            </a:prstGeom>
            <a:noFill/>
            <a:ln cap="flat" cmpd="sng" w="28575">
              <a:solidFill>
                <a:srgbClr val="98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539750" y="2349500"/>
            <a:ext cx="45114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Contains </a:t>
            </a:r>
            <a:r>
              <a:rPr lang="en-US"/>
              <a:t>storage space for </a:t>
            </a:r>
            <a:r>
              <a:rPr lang="en-US"/>
              <a:t>additional</a:t>
            </a:r>
            <a:r>
              <a:rPr lang="en-US"/>
              <a:t> informations </a:t>
            </a:r>
            <a:endParaRPr/>
          </a:p>
          <a:p>
            <a:pPr indent="-342900" lvl="1" marL="9144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For better human interpretation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ORIGIN denotes the DNA or protein sequence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Essential parts are ORIGIN, LOCUS, DEFINITION, ACCESSION and VERSION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The rest can be missed</a:t>
            </a:r>
            <a:endParaRPr/>
          </a:p>
          <a:p>
            <a:pPr indent="-317500" lvl="0" marL="45720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Ends with “//”  and indicates the end of the entry/file</a:t>
            </a:r>
            <a:endParaRPr/>
          </a:p>
        </p:txBody>
      </p:sp>
      <p:sp>
        <p:nvSpPr>
          <p:cNvPr id="95" name="Google Shape;95;p12"/>
          <p:cNvSpPr txBox="1"/>
          <p:nvPr>
            <p:ph type="title"/>
          </p:nvPr>
        </p:nvSpPr>
        <p:spPr>
          <a:xfrm>
            <a:off x="539750" y="1717675"/>
            <a:ext cx="8061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</a:pPr>
            <a:r>
              <a:rPr lang="en-US"/>
              <a:t>Genbank Format</a:t>
            </a:r>
            <a:endParaRPr/>
          </a:p>
        </p:txBody>
      </p:sp>
      <p:pic>
        <p:nvPicPr>
          <p:cNvPr id="96" name="Google Shape;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5742" y="0"/>
            <a:ext cx="394825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 rot="-395026">
            <a:off x="1171422" y="3995546"/>
            <a:ext cx="3958807" cy="473856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2612100" y="3770175"/>
            <a:ext cx="772500" cy="3810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0" name="Google Shape;100;p12"/>
          <p:cNvCxnSpPr>
            <a:stCxn id="99" idx="4"/>
          </p:cNvCxnSpPr>
          <p:nvPr/>
        </p:nvCxnSpPr>
        <p:spPr>
          <a:xfrm>
            <a:off x="2998350" y="4151175"/>
            <a:ext cx="2298300" cy="16248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12"/>
          <p:cNvCxnSpPr>
            <a:stCxn id="98" idx="7"/>
          </p:cNvCxnSpPr>
          <p:nvPr/>
        </p:nvCxnSpPr>
        <p:spPr>
          <a:xfrm flipH="1" rot="10800000">
            <a:off x="4521941" y="199979"/>
            <a:ext cx="825900" cy="370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 introduction into Biopython </a:t>
            </a:r>
            <a:endParaRPr/>
          </a:p>
        </p:txBody>
      </p:sp>
      <p:sp>
        <p:nvSpPr>
          <p:cNvPr id="109" name="Google Shape;109;p13"/>
          <p:cNvSpPr txBox="1"/>
          <p:nvPr>
            <p:ph idx="1" type="body"/>
          </p:nvPr>
        </p:nvSpPr>
        <p:spPr>
          <a:xfrm>
            <a:off x="539750" y="2349500"/>
            <a:ext cx="8061300" cy="364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Open-source tools for biological and bioinformatics computation written in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Contains classes to represent </a:t>
            </a:r>
            <a:r>
              <a:rPr lang="en-US" u="sng"/>
              <a:t>biological sequences</a:t>
            </a:r>
            <a:r>
              <a:rPr lang="en-US"/>
              <a:t> and </a:t>
            </a:r>
            <a:r>
              <a:rPr lang="en-US" u="sng"/>
              <a:t>sequence annotations</a:t>
            </a:r>
            <a:endParaRPr u="sng"/>
          </a:p>
          <a:p>
            <a:pPr indent="-342900" lvl="1" marL="9144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>
                <a:solidFill>
                  <a:schemeClr val="dk1"/>
                </a:solidFill>
              </a:rPr>
              <a:t>With separate modules sequence alignment, protein structure, population genetics, phylogenetics, sequence motifs, and machine learning.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Accessing online databases (ex: NCBI) of biological information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Some of the things you can do: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/>
              <a:t>Phylogeny, Genome diagrams, Macromolecular structure, Wrappers (BLAST, Clustal, PhyML, EMBOSS and SAMtools)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300" y="3462638"/>
            <a:ext cx="1894524" cy="126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Read 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4"/>
          <p:cNvPicPr preferRelativeResize="0"/>
          <p:nvPr/>
        </p:nvPicPr>
        <p:blipFill rotWithShape="1">
          <a:blip r:embed="rId4">
            <a:alphaModFix/>
          </a:blip>
          <a:srcRect b="0" l="0" r="29735" t="0"/>
          <a:stretch/>
        </p:blipFill>
        <p:spPr>
          <a:xfrm>
            <a:off x="541350" y="3164625"/>
            <a:ext cx="8061300" cy="195515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4"/>
          <p:cNvSpPr/>
          <p:nvPr/>
        </p:nvSpPr>
        <p:spPr>
          <a:xfrm>
            <a:off x="2127800" y="3788850"/>
            <a:ext cx="1069200" cy="369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2" name="Google Shape;122;p14"/>
          <p:cNvCxnSpPr/>
          <p:nvPr/>
        </p:nvCxnSpPr>
        <p:spPr>
          <a:xfrm flipH="1">
            <a:off x="2662450" y="2956000"/>
            <a:ext cx="352500" cy="833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4"/>
          <p:cNvSpPr txBox="1"/>
          <p:nvPr/>
        </p:nvSpPr>
        <p:spPr>
          <a:xfrm>
            <a:off x="2674850" y="2193775"/>
            <a:ext cx="5926200" cy="9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Bio.SeqIO</a:t>
            </a:r>
            <a:r>
              <a:rPr lang="en-US">
                <a:solidFill>
                  <a:schemeClr val="dk1"/>
                </a:solidFill>
              </a:rPr>
              <a:t> as standard input/output interface for BioPython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Bio.SeqIO.parse()</a:t>
            </a:r>
            <a:r>
              <a:rPr lang="en-US">
                <a:solidFill>
                  <a:schemeClr val="dk1"/>
                </a:solidFill>
              </a:rPr>
              <a:t> takes file and format name and returns SeqRecord iterator</a:t>
            </a:r>
            <a:endParaRPr/>
          </a:p>
        </p:txBody>
      </p:sp>
      <p:sp>
        <p:nvSpPr>
          <p:cNvPr id="124" name="Google Shape;124;p14"/>
          <p:cNvSpPr txBox="1"/>
          <p:nvPr/>
        </p:nvSpPr>
        <p:spPr>
          <a:xfrm>
            <a:off x="2713350" y="5468450"/>
            <a:ext cx="37173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append() </a:t>
            </a:r>
            <a:r>
              <a:rPr lang="en-US">
                <a:solidFill>
                  <a:schemeClr val="dk1"/>
                </a:solidFill>
              </a:rPr>
              <a:t>adds item to the end of a list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14"/>
          <p:cNvSpPr/>
          <p:nvPr/>
        </p:nvSpPr>
        <p:spPr>
          <a:xfrm>
            <a:off x="2348375" y="4583975"/>
            <a:ext cx="576900" cy="3075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" name="Google Shape;126;p14"/>
          <p:cNvCxnSpPr/>
          <p:nvPr/>
        </p:nvCxnSpPr>
        <p:spPr>
          <a:xfrm rot="10800000">
            <a:off x="2841525" y="4826150"/>
            <a:ext cx="365700" cy="642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14"/>
          <p:cNvCxnSpPr/>
          <p:nvPr/>
        </p:nvCxnSpPr>
        <p:spPr>
          <a:xfrm flipH="1" rot="10800000">
            <a:off x="7183275" y="4038950"/>
            <a:ext cx="4743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4"/>
          <p:cNvCxnSpPr/>
          <p:nvPr/>
        </p:nvCxnSpPr>
        <p:spPr>
          <a:xfrm flipH="1" rot="10800000">
            <a:off x="7986250" y="4038950"/>
            <a:ext cx="474300" cy="1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>
            <p:ph type="title"/>
          </p:nvPr>
        </p:nvSpPr>
        <p:spPr>
          <a:xfrm>
            <a:off x="539750" y="1717675"/>
            <a:ext cx="8061300" cy="36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Manipulate</a:t>
            </a:r>
            <a:endParaRPr/>
          </a:p>
        </p:txBody>
      </p:sp>
      <p:pic>
        <p:nvPicPr>
          <p:cNvPr id="136" name="Google Shape;13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225" y="6122100"/>
            <a:ext cx="1822900" cy="59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67975"/>
            <a:ext cx="8839199" cy="1263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883969"/>
            <a:ext cx="5400675" cy="12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5"/>
          <p:cNvSpPr/>
          <p:nvPr/>
        </p:nvSpPr>
        <p:spPr>
          <a:xfrm>
            <a:off x="0" y="3060850"/>
            <a:ext cx="949500" cy="224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4339875" y="4286350"/>
            <a:ext cx="795600" cy="2244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chnische Universität Berlin | PowerPoint Master">
  <a:themeElements>
    <a:clrScheme name="default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717171"/>
      </a:accent4>
      <a:accent5>
        <a:srgbClr val="177191"/>
      </a:accent5>
      <a:accent6>
        <a:srgbClr val="FFFFFF"/>
      </a:accent6>
      <a:hlink>
        <a:srgbClr val="53BDE3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ische Universität Berlin | PowerPoint Master">
  <a:themeElements>
    <a:clrScheme name="default">
      <a:dk1>
        <a:srgbClr val="000000"/>
      </a:dk1>
      <a:lt1>
        <a:srgbClr val="FFFFFF"/>
      </a:lt1>
      <a:dk2>
        <a:srgbClr val="C50E1F"/>
      </a:dk2>
      <a:lt2>
        <a:srgbClr val="B2B2B2"/>
      </a:lt2>
      <a:accent1>
        <a:srgbClr val="717171"/>
      </a:accent1>
      <a:accent2>
        <a:srgbClr val="177191"/>
      </a:accent2>
      <a:accent3>
        <a:srgbClr val="FFFFFF"/>
      </a:accent3>
      <a:accent4>
        <a:srgbClr val="717171"/>
      </a:accent4>
      <a:accent5>
        <a:srgbClr val="177191"/>
      </a:accent5>
      <a:accent6>
        <a:srgbClr val="FFFFFF"/>
      </a:accent6>
      <a:hlink>
        <a:srgbClr val="53BDE3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